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4" r:id="rId6"/>
    <p:sldId id="285" r:id="rId7"/>
    <p:sldId id="288" r:id="rId8"/>
    <p:sldId id="286" r:id="rId9"/>
    <p:sldId id="287" r:id="rId10"/>
    <p:sldId id="289" r:id="rId11"/>
    <p:sldId id="290" r:id="rId12"/>
    <p:sldId id="292" r:id="rId13"/>
    <p:sldId id="298" r:id="rId14"/>
    <p:sldId id="297" r:id="rId15"/>
  </p:sldIdLst>
  <p:sldSz cx="18288000" cy="10287000"/>
  <p:notesSz cx="6858000" cy="9144000"/>
  <p:embeddedFontLst>
    <p:embeddedFont>
      <p:font typeface="Arial Bold" panose="020B0704020202020204" pitchFamily="34" charset="0"/>
      <p:regular r:id="rId16"/>
      <p:bold r:id="rId17"/>
    </p:embeddedFont>
    <p:embeddedFont>
      <p:font typeface="Arimo" panose="02010600030101010101" charset="0"/>
      <p:regular r:id="rId18"/>
    </p:embeddedFont>
    <p:embeddedFont>
      <p:font typeface="Evolventa Bold" panose="0201060003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4622" autoAdjust="0"/>
  </p:normalViewPr>
  <p:slideViewPr>
    <p:cSldViewPr>
      <p:cViewPr varScale="1">
        <p:scale>
          <a:sx n="70" d="100"/>
          <a:sy n="70" d="100"/>
        </p:scale>
        <p:origin x="1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sz="1995" dirty="0" err="1">
                <a:solidFill>
                  <a:srgbClr val="FFFFFF"/>
                </a:solidFill>
                <a:ea typeface="Arimo"/>
              </a:rPr>
              <a:t>中国石油大学（华东</a:t>
            </a:r>
            <a:r>
              <a:rPr lang="en-US" sz="1995" dirty="0">
                <a:solidFill>
                  <a:srgbClr val="FFFFFF"/>
                </a:solidFill>
                <a:ea typeface="Arimo"/>
              </a:rPr>
              <a:t>）</a:t>
            </a:r>
          </a:p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Arimo"/>
                <a:ea typeface="Arimo"/>
              </a:rPr>
              <a:t>计算机操作系统</a:t>
            </a:r>
            <a:endParaRPr lang="en-US" altLang="zh-CN" sz="2000" dirty="0">
              <a:solidFill>
                <a:srgbClr val="FFFFFF"/>
              </a:solidFill>
              <a:latin typeface="Arimo"/>
              <a:ea typeface="Arimo"/>
            </a:endParaRPr>
          </a:p>
          <a:p>
            <a:pPr algn="l">
              <a:lnSpc>
                <a:spcPct val="250000"/>
              </a:lnSpc>
            </a:pPr>
            <a:r>
              <a:rPr lang="zh-CN" altLang="en-US" sz="1995" dirty="0">
                <a:solidFill>
                  <a:srgbClr val="FFFFFF"/>
                </a:solidFill>
                <a:ea typeface="Arimo"/>
              </a:rPr>
              <a:t>学期作业</a:t>
            </a:r>
            <a:endParaRPr lang="en-US" sz="1995" dirty="0">
              <a:solidFill>
                <a:srgbClr val="FFFFFF"/>
              </a:solidFill>
              <a:ea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zh-CN" altLang="en-US" sz="2400" spc="-1" dirty="0">
                <a:solidFill>
                  <a:srgbClr val="FFFFFF"/>
                </a:solidFill>
                <a:ea typeface="Arimo"/>
              </a:rPr>
              <a:t>计算</a:t>
            </a:r>
            <a:r>
              <a:rPr lang="en-US" altLang="zh-CN" sz="2400" spc="-1" dirty="0">
                <a:solidFill>
                  <a:srgbClr val="FFFFFF"/>
                </a:solidFill>
                <a:ea typeface="Arimo"/>
              </a:rPr>
              <a:t>2101</a:t>
            </a:r>
          </a:p>
          <a:p>
            <a:pPr algn="l">
              <a:lnSpc>
                <a:spcPts val="4588"/>
              </a:lnSpc>
            </a:pPr>
            <a:r>
              <a:rPr lang="en-US" sz="2400" spc="-1" dirty="0" err="1">
                <a:solidFill>
                  <a:srgbClr val="FFFFFF"/>
                </a:solidFill>
                <a:ea typeface="Arimo"/>
              </a:rPr>
              <a:t>许祖耀</a:t>
            </a:r>
            <a:endParaRPr lang="en-US" sz="2400" spc="-1" dirty="0">
              <a:solidFill>
                <a:srgbClr val="FFFFFF"/>
              </a:solidFill>
              <a:ea typeface="Arimo"/>
            </a:endParaRPr>
          </a:p>
          <a:p>
            <a:pPr algn="l">
              <a:lnSpc>
                <a:spcPts val="4588"/>
              </a:lnSpc>
            </a:pPr>
            <a:r>
              <a:rPr lang="en-US" sz="2400" spc="-1" dirty="0">
                <a:solidFill>
                  <a:srgbClr val="FFFFFF"/>
                </a:solidFill>
                <a:ea typeface="Arimo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721477" y="211502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dirty="0" err="1">
                  <a:solidFill>
                    <a:srgbClr val="FFFFFF"/>
                  </a:solidFill>
                  <a:ea typeface="Arial"/>
                </a:rPr>
                <a:t>青岛软件学院</a:t>
              </a:r>
              <a:endParaRPr lang="en-US" sz="2400" dirty="0">
                <a:solidFill>
                  <a:srgbClr val="FFFFFF"/>
                </a:solidFill>
                <a:ea typeface="Arial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400" spc="-1" dirty="0" err="1">
                  <a:solidFill>
                    <a:srgbClr val="FFFFFF"/>
                  </a:solidFill>
                  <a:ea typeface="Arial"/>
                </a:rPr>
                <a:t>计算机科学与技术学院</a:t>
              </a:r>
              <a:endParaRPr lang="en-US" sz="240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计算</a:t>
            </a:r>
            <a:r>
              <a:rPr lang="en-US" sz="4000" dirty="0">
                <a:solidFill>
                  <a:srgbClr val="FFFFFF"/>
                </a:solidFill>
                <a:ea typeface="Arial"/>
              </a:rPr>
              <a:t>21</a:t>
            </a: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级</a:t>
            </a:r>
            <a:endParaRPr lang="en-US" altLang="zh-CN" sz="4000" dirty="0">
              <a:solidFill>
                <a:srgbClr val="FFFFFF"/>
              </a:solidFill>
              <a:ea typeface="Arial"/>
            </a:endParaRPr>
          </a:p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操作系统内核分享</a:t>
            </a:r>
            <a:endParaRPr lang="en-US" sz="4000" dirty="0">
              <a:solidFill>
                <a:srgbClr val="FFFFFF"/>
              </a:solidFill>
              <a:ea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400" spc="-1" dirty="0">
                <a:solidFill>
                  <a:srgbClr val="FFFFFF"/>
                </a:solidFill>
                <a:latin typeface="Arimo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37874" y="4871289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8"/>
              </a:lnSpc>
            </a:pPr>
            <a:r>
              <a:rPr lang="en-US" altLang="zh-CN" sz="14400" dirty="0" err="1">
                <a:solidFill>
                  <a:srgbClr val="FFFFFF"/>
                </a:solidFill>
                <a:ea typeface="Arial"/>
              </a:rPr>
              <a:t>Ource</a:t>
            </a:r>
            <a:r>
              <a:rPr lang="en-US" altLang="zh-CN" sz="14400" dirty="0">
                <a:solidFill>
                  <a:srgbClr val="FFFFFF"/>
                </a:solidFill>
                <a:ea typeface="Arial"/>
              </a:rPr>
              <a:t> OS</a:t>
            </a:r>
            <a:endParaRPr lang="en-US" sz="14400" dirty="0">
              <a:solidFill>
                <a:srgbClr val="FFFFFF"/>
              </a:solidFill>
              <a:ea typeface="Arial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1558394" y="2760495"/>
            <a:ext cx="8686800" cy="5082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计算机加电启动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BIOS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检测并执行</a:t>
            </a: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ipl10.nas(IPL)</a:t>
            </a: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检测硬件，初始化内核环境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内核主程序启动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命令接口启动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循环执行用户命令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断电关机</a:t>
            </a: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整体工作流程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4EDADF-5179-B3C3-AF6D-3EA1A4D2B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1" y="27293"/>
            <a:ext cx="5449046" cy="102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69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489828" y="1495867"/>
            <a:ext cx="11635332" cy="89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内核核心主程序</a:t>
            </a:r>
            <a:r>
              <a:rPr lang="en-US" altLang="zh-CN" sz="44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工作流程</a:t>
            </a:r>
            <a:endParaRPr lang="en-US" sz="4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886B5-20B0-CBE7-3B6B-E62D6B5B6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406" y="104383"/>
            <a:ext cx="7520532" cy="10078233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F6918CFE-FDAE-25B9-5B83-DDA00423AEC4}"/>
              </a:ext>
            </a:extLst>
          </p:cNvPr>
          <p:cNvSpPr txBox="1"/>
          <p:nvPr/>
        </p:nvSpPr>
        <p:spPr>
          <a:xfrm>
            <a:off x="1103394" y="2935503"/>
            <a:ext cx="8534400" cy="5910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读取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BOOTINFO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（记录硬件信息的结构体）。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初始化消息缓冲区、内存分区、命令接口进程。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初始化计时器、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、键盘、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开中断。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对内存进行读写测试。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初始化屏幕、绘制窗口。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for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循环待机处理用户命令。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7939567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重要数据结构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87304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>
                <a:solidFill>
                  <a:srgbClr val="F2F2F2"/>
                </a:solidFill>
                <a:ea typeface="Arial"/>
              </a:rPr>
              <a:t>运行测试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05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1042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中国石油大学（华东</a:t>
            </a:r>
            <a:r>
              <a:rPr kumimoji="0" 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Arimo"/>
                <a:cs typeface="+mn-cs"/>
              </a:rPr>
              <a:t>计算机操作系统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mo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学期作业</a:t>
            </a:r>
            <a:endParaRPr kumimoji="0" lang="en-US" sz="199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计算</a:t>
            </a:r>
            <a:r>
              <a:rPr kumimoji="0" lang="en-US" altLang="zh-CN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2101</a:t>
            </a: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许祖耀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721477" y="211502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青岛软件学院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1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计算机科学与技术学院</a:t>
              </a:r>
              <a:endPara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计算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21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级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操作系统内核分享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+mn-ea"/>
                <a:cs typeface="+mn-cs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37874" y="4871289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Ource</a:t>
            </a: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 OS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79922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开发环境介绍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67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01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458200" y="1402380"/>
            <a:ext cx="2202660" cy="709560"/>
            <a:chOff x="0" y="0"/>
            <a:chExt cx="2936880" cy="946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开发工具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40036" y="8873440"/>
            <a:ext cx="8846687" cy="52894"/>
            <a:chOff x="0" y="0"/>
            <a:chExt cx="8550000" cy="51120"/>
          </a:xfrm>
        </p:grpSpPr>
        <p:sp>
          <p:nvSpPr>
            <p:cNvPr id="24" name="Freeform 24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23088" y="161126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</a:t>
            </a:r>
            <a:r>
              <a:rPr lang="en-US" sz="4200" spc="-1" dirty="0" err="1">
                <a:solidFill>
                  <a:srgbClr val="F6D9A7"/>
                </a:solidFill>
                <a:ea typeface="Arial Bold"/>
              </a:rPr>
              <a:t>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9153" y="7577426"/>
            <a:ext cx="7396127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参考自川合秀实编著，周自恒翻译的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《30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天自制操作系统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》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Haribote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系统编写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60856" y="1377124"/>
            <a:ext cx="11029164" cy="74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原书的附带资源中提供了一系列开发工具，</a:t>
            </a:r>
            <a:endParaRPr lang="en-US" altLang="zh-CN" sz="2255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OS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正是通过书籍提供的工具编写而成的。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8200" y="2490147"/>
            <a:ext cx="10694040" cy="5168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Make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用于自动化编译和链接程序。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cc1 -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C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源代码编译为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AT&amp;T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语法的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.gas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gas2nask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作者编写的工具，用于将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的汇编转换为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NASM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汇编。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Nask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- Intel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语法开源汇编器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NASM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，将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汇编文件汇编为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obj2bim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作者编写的链接工具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文件转换为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bim2hrb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作者提供的工具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二进制映像文件转换为 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HariboteOS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3246" lvl="1" algn="l">
              <a:lnSpc>
                <a:spcPct val="132000"/>
              </a:lnSpc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 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可执行二进制文件。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用于创建和编辑磁盘映像文件。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makefont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可以将字库文件转换为二进制字库文件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bin2obj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将二进制字库文件转换为语言数组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并储存在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文件中。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QEMU -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通用开源的计算机仿真器和虚拟器。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614156" y="2273124"/>
            <a:ext cx="8668308" cy="51827"/>
            <a:chOff x="0" y="0"/>
            <a:chExt cx="8550000" cy="51120"/>
          </a:xfrm>
        </p:grpSpPr>
        <p:sp>
          <p:nvSpPr>
            <p:cNvPr id="38" name="Freeform 38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C298D1-23B8-2B66-A0E8-CE14E4DA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3" y="2383855"/>
            <a:ext cx="5035081" cy="50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0">
            <a:extLst>
              <a:ext uri="{FF2B5EF4-FFF2-40B4-BE49-F238E27FC236}">
                <a16:creationId xmlns:a16="http://schemas.microsoft.com/office/drawing/2014/main" id="{23AB3179-8137-4C56-11FB-17D092D2B819}"/>
              </a:ext>
            </a:extLst>
          </p:cNvPr>
          <p:cNvSpPr txBox="1"/>
          <p:nvPr/>
        </p:nvSpPr>
        <p:spPr>
          <a:xfrm>
            <a:off x="682284" y="1363525"/>
            <a:ext cx="5257800" cy="742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《30 </a:t>
            </a:r>
            <a:r>
              <a:rPr lang="zh-CN" altLang="en-US" sz="3600" b="1" dirty="0">
                <a:solidFill>
                  <a:srgbClr val="09234F"/>
                </a:solidFill>
                <a:latin typeface="+mj-lt"/>
                <a:ea typeface="Arimo"/>
              </a:rPr>
              <a:t>天自制操作系统</a:t>
            </a: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》</a:t>
            </a:r>
            <a:endParaRPr lang="en-US" sz="3600" b="1" dirty="0">
              <a:solidFill>
                <a:srgbClr val="09234F"/>
              </a:solidFill>
              <a:latin typeface="+mj-lt"/>
              <a:ea typeface="Arimo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F750C791-0456-9BD9-768B-472519AEEB65}"/>
              </a:ext>
            </a:extLst>
          </p:cNvPr>
          <p:cNvSpPr txBox="1"/>
          <p:nvPr/>
        </p:nvSpPr>
        <p:spPr>
          <a:xfrm>
            <a:off x="8476456" y="7572537"/>
            <a:ext cx="11029164" cy="112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在书籍上下文中，作者为了教学与实验目的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</a:p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使用了自创的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文件格式作为可执行二进制文件的目标格式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</a:p>
          <a:p>
            <a:pPr marL="243443" lvl="1" algn="l">
              <a:lnSpc>
                <a:spcPts val="3044"/>
              </a:lnSpc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也因此将其沿袭了下来。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4E8212-BF22-4917-3ADD-F1BCEE083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75" y="1746235"/>
            <a:ext cx="16406657" cy="545434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2138979" y="7308303"/>
            <a:ext cx="14473247" cy="73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创建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磁盘映像后，使用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QEMU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模拟器即可运行操作系统。</a:t>
            </a:r>
            <a:endParaRPr lang="en-US" sz="36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总体开发路线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5127513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功能介绍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02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58404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4716" y="1811534"/>
            <a:ext cx="1102691" cy="1102691"/>
          </a:xfrm>
          <a:custGeom>
            <a:avLst/>
            <a:gdLst/>
            <a:ahLst/>
            <a:cxnLst/>
            <a:rect l="l" t="t" r="r" b="b"/>
            <a:pathLst>
              <a:path w="1470254" h="1470254">
                <a:moveTo>
                  <a:pt x="0" y="0"/>
                </a:moveTo>
                <a:lnTo>
                  <a:pt x="1470254" y="0"/>
                </a:lnTo>
                <a:lnTo>
                  <a:pt x="1470254" y="1470254"/>
                </a:lnTo>
                <a:lnTo>
                  <a:pt x="0" y="147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6719" y="3240473"/>
            <a:ext cx="1030494" cy="1280460"/>
          </a:xfrm>
          <a:custGeom>
            <a:avLst/>
            <a:gdLst/>
            <a:ahLst/>
            <a:cxnLst/>
            <a:rect l="l" t="t" r="r" b="b"/>
            <a:pathLst>
              <a:path w="1336674" h="1638879">
                <a:moveTo>
                  <a:pt x="0" y="0"/>
                </a:moveTo>
                <a:lnTo>
                  <a:pt x="1336674" y="0"/>
                </a:lnTo>
                <a:lnTo>
                  <a:pt x="1336674" y="1638879"/>
                </a:lnTo>
                <a:lnTo>
                  <a:pt x="0" y="1638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2626" y="3243796"/>
            <a:ext cx="3825914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zh-CN" altLang="en-US" sz="2785" b="1" spc="31" dirty="0">
                <a:solidFill>
                  <a:srgbClr val="003778"/>
                </a:solidFill>
                <a:latin typeface="Arial Bold"/>
                <a:ea typeface="Arial Bold"/>
              </a:rPr>
              <a:t>中断处理</a:t>
            </a:r>
            <a:endParaRPr lang="en-US" sz="2785" b="1" spc="31" dirty="0">
              <a:solidFill>
                <a:srgbClr val="003778"/>
              </a:solidFill>
              <a:latin typeface="Arial Bold"/>
              <a:ea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0366" y="3773949"/>
            <a:ext cx="600002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1"/>
              </a:lnSpc>
              <a:spcBef>
                <a:spcPct val="0"/>
              </a:spcBef>
            </a:pP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通过初始化可编程中断控制器，设置相应的中断向量表，</a:t>
            </a:r>
            <a:r>
              <a:rPr lang="en-US" altLang="zh-CN" sz="1910" spc="-1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910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实现了对中断的处理。</a:t>
            </a:r>
            <a:endParaRPr lang="en-US" sz="1910" spc="-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C597B1A-125B-64D1-AC26-863674912787}"/>
              </a:ext>
            </a:extLst>
          </p:cNvPr>
          <p:cNvGrpSpPr/>
          <p:nvPr/>
        </p:nvGrpSpPr>
        <p:grpSpPr>
          <a:xfrm>
            <a:off x="365080" y="6609858"/>
            <a:ext cx="7655589" cy="1681653"/>
            <a:chOff x="367373" y="6472980"/>
            <a:chExt cx="7655589" cy="1681653"/>
          </a:xfrm>
        </p:grpSpPr>
        <p:sp>
          <p:nvSpPr>
            <p:cNvPr id="14" name="Freeform 14"/>
            <p:cNvSpPr/>
            <p:nvPr/>
          </p:nvSpPr>
          <p:spPr>
            <a:xfrm>
              <a:off x="367373" y="6486519"/>
              <a:ext cx="1088408" cy="1334483"/>
            </a:xfrm>
            <a:custGeom>
              <a:avLst/>
              <a:gdLst/>
              <a:ahLst/>
              <a:cxnLst/>
              <a:rect l="l" t="t" r="r" b="b"/>
              <a:pathLst>
                <a:path w="1451211" h="1779311">
                  <a:moveTo>
                    <a:pt x="0" y="0"/>
                  </a:moveTo>
                  <a:lnTo>
                    <a:pt x="1451211" y="0"/>
                  </a:lnTo>
                  <a:lnTo>
                    <a:pt x="1451211" y="1779311"/>
                  </a:lnTo>
                  <a:lnTo>
                    <a:pt x="0" y="1779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514380" y="6472980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原语操作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37653" y="7038430"/>
              <a:ext cx="6485309" cy="11162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2"/>
                </a:lnSpc>
                <a:spcBef>
                  <a:spcPct val="0"/>
                </a:spcBef>
              </a:pP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通过汇编语言编写的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io_cli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和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io_sti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函数设置 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PIC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的中断屏蔽位，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OurceOS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实现了关中断和开中断功能，以执行相应的原语操作。</a:t>
              </a:r>
              <a:endParaRPr lang="en-US" sz="1924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3627" y="1927309"/>
            <a:ext cx="2036757" cy="654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6"/>
              </a:lnSpc>
            </a:pPr>
            <a:r>
              <a:rPr lang="zh-CN" altLang="en-US" sz="3497" b="1" spc="39" dirty="0">
                <a:solidFill>
                  <a:srgbClr val="003778"/>
                </a:solidFill>
                <a:ea typeface="Arial Bold"/>
              </a:rPr>
              <a:t>支撑功能</a:t>
            </a:r>
            <a:endParaRPr lang="en-US" sz="3497" b="1" spc="39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2840" y="16327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功能介绍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1728" spc="19">
                <a:solidFill>
                  <a:srgbClr val="000000"/>
                </a:solidFill>
                <a:latin typeface="Arial"/>
              </a:rPr>
              <a:t>github.com/TochusC/pybicc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AF1F3D1-ABC8-7254-63B5-9AF6E8D1DDB4}"/>
              </a:ext>
            </a:extLst>
          </p:cNvPr>
          <p:cNvGrpSpPr/>
          <p:nvPr/>
        </p:nvGrpSpPr>
        <p:grpSpPr>
          <a:xfrm>
            <a:off x="8701088" y="1417531"/>
            <a:ext cx="8771844" cy="1275661"/>
            <a:chOff x="9430940" y="1604521"/>
            <a:chExt cx="8771844" cy="1275661"/>
          </a:xfrm>
        </p:grpSpPr>
        <p:sp>
          <p:nvSpPr>
            <p:cNvPr id="24" name="Freeform 24"/>
            <p:cNvSpPr/>
            <p:nvPr/>
          </p:nvSpPr>
          <p:spPr>
            <a:xfrm>
              <a:off x="9430940" y="1705187"/>
              <a:ext cx="1083874" cy="1083874"/>
            </a:xfrm>
            <a:custGeom>
              <a:avLst/>
              <a:gdLst/>
              <a:ahLst/>
              <a:cxnLst/>
              <a:rect l="l" t="t" r="r" b="b"/>
              <a:pathLst>
                <a:path w="1083874" h="1083874">
                  <a:moveTo>
                    <a:pt x="0" y="0"/>
                  </a:moveTo>
                  <a:lnTo>
                    <a:pt x="1083875" y="0"/>
                  </a:lnTo>
                  <a:lnTo>
                    <a:pt x="1083875" y="1083874"/>
                  </a:lnTo>
                  <a:lnTo>
                    <a:pt x="0" y="1083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0650140" y="1604521"/>
              <a:ext cx="1890731" cy="654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593"/>
                </a:lnSpc>
              </a:pPr>
              <a:r>
                <a:rPr lang="zh-CN" altLang="en-US" sz="3496" b="1" spc="39" dirty="0">
                  <a:solidFill>
                    <a:srgbClr val="003778"/>
                  </a:solidFill>
                  <a:ea typeface="Arial Bold"/>
                </a:rPr>
                <a:t>资源管理</a:t>
              </a:r>
              <a:endParaRPr lang="en-US" sz="3496" b="1" spc="39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663925" y="2264629"/>
              <a:ext cx="753885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altLang="zh-CN" sz="2000" spc="26" dirty="0" err="1">
                  <a:solidFill>
                    <a:srgbClr val="000000"/>
                  </a:solidFill>
                  <a:ea typeface="Arial"/>
                </a:rPr>
                <a:t>Ource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充分担当了 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OS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内核应具备的资源管理者身份，实现了进程管理、内存管理、设备管理、文件管理功能。</a:t>
              </a:r>
              <a:endParaRPr lang="en-US" sz="2000" spc="26" dirty="0">
                <a:solidFill>
                  <a:srgbClr val="000000"/>
                </a:solidFill>
                <a:ea typeface="Arial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754E42-05EC-35A0-7804-D19290C694E2}"/>
              </a:ext>
            </a:extLst>
          </p:cNvPr>
          <p:cNvGrpSpPr/>
          <p:nvPr/>
        </p:nvGrpSpPr>
        <p:grpSpPr>
          <a:xfrm>
            <a:off x="8912113" y="2974873"/>
            <a:ext cx="8875422" cy="1587490"/>
            <a:chOff x="9730484" y="3133379"/>
            <a:chExt cx="8875422" cy="1587490"/>
          </a:xfrm>
        </p:grpSpPr>
        <p:sp>
          <p:nvSpPr>
            <p:cNvPr id="27" name="TextBox 27"/>
            <p:cNvSpPr txBox="1"/>
            <p:nvPr/>
          </p:nvSpPr>
          <p:spPr>
            <a:xfrm>
              <a:off x="9730484" y="3133379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进程管理 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753600" y="3606077"/>
              <a:ext cx="8852306" cy="1114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是一个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多道分时操作系统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，每一个运行在其上的程序都一一对应着一个 </a:t>
              </a:r>
              <a:r>
                <a:rPr lang="en-US" altLang="zh-CN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TCB 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任务控制块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（类似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PCB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），使用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多级优先队列调度算法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实现任务的调度，采用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时间片轮转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的方式进行任务切换，具有高优先级的任务将会被分配到更长的时间片。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1F2A82C-2897-EAC4-C3B1-57DFDEB7EBAD}"/>
              </a:ext>
            </a:extLst>
          </p:cNvPr>
          <p:cNvGrpSpPr/>
          <p:nvPr/>
        </p:nvGrpSpPr>
        <p:grpSpPr>
          <a:xfrm>
            <a:off x="426719" y="4878735"/>
            <a:ext cx="7965411" cy="1794307"/>
            <a:chOff x="766499" y="5367312"/>
            <a:chExt cx="7965411" cy="1794307"/>
          </a:xfrm>
        </p:grpSpPr>
        <p:sp>
          <p:nvSpPr>
            <p:cNvPr id="20" name="TextBox 20"/>
            <p:cNvSpPr txBox="1"/>
            <p:nvPr/>
          </p:nvSpPr>
          <p:spPr>
            <a:xfrm>
              <a:off x="1887592" y="5973345"/>
              <a:ext cx="6844318" cy="1188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94"/>
                </a:lnSpc>
                <a:spcBef>
                  <a:spcPct val="0"/>
                </a:spcBef>
              </a:pP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通过初始化可编程中断计时器 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PIC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，定义计时器数据结构，实现时钟中断服务程序，</a:t>
              </a:r>
              <a:r>
                <a:rPr lang="en-US" altLang="zh-CN" sz="2047" spc="-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完成了时钟管理功能。</a:t>
              </a:r>
            </a:p>
            <a:p>
              <a:pPr algn="l">
                <a:lnSpc>
                  <a:spcPts val="3194"/>
                </a:lnSpc>
                <a:spcBef>
                  <a:spcPct val="0"/>
                </a:spcBef>
              </a:pPr>
              <a:endParaRPr lang="en-US" sz="2047" spc="-1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66499" y="5384752"/>
              <a:ext cx="1030494" cy="1263475"/>
            </a:xfrm>
            <a:custGeom>
              <a:avLst/>
              <a:gdLst/>
              <a:ahLst/>
              <a:cxnLst/>
              <a:rect l="l" t="t" r="r" b="b"/>
              <a:pathLst>
                <a:path w="1373992" h="1684633">
                  <a:moveTo>
                    <a:pt x="0" y="0"/>
                  </a:moveTo>
                  <a:lnTo>
                    <a:pt x="1373992" y="0"/>
                  </a:lnTo>
                  <a:lnTo>
                    <a:pt x="1373992" y="1684634"/>
                  </a:lnTo>
                  <a:lnTo>
                    <a:pt x="0" y="168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BC90F5AF-2E5B-7EB5-53EC-6D6BC8F5A5E7}"/>
                </a:ext>
              </a:extLst>
            </p:cNvPr>
            <p:cNvSpPr txBox="1"/>
            <p:nvPr/>
          </p:nvSpPr>
          <p:spPr>
            <a:xfrm>
              <a:off x="1908170" y="5367312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时钟管理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2D0C85-DC1D-5244-C087-485E3843E011}"/>
              </a:ext>
            </a:extLst>
          </p:cNvPr>
          <p:cNvGrpSpPr/>
          <p:nvPr/>
        </p:nvGrpSpPr>
        <p:grpSpPr>
          <a:xfrm>
            <a:off x="8721825" y="4744848"/>
            <a:ext cx="9322372" cy="1975706"/>
            <a:chOff x="9451824" y="5004298"/>
            <a:chExt cx="8414089" cy="1975706"/>
          </a:xfrm>
        </p:grpSpPr>
        <p:sp>
          <p:nvSpPr>
            <p:cNvPr id="30" name="TextBox 30"/>
            <p:cNvSpPr txBox="1"/>
            <p:nvPr/>
          </p:nvSpPr>
          <p:spPr>
            <a:xfrm>
              <a:off x="9451824" y="5480491"/>
              <a:ext cx="8414089" cy="1499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使用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空闲分区链表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记录和追踪内存中的空闲分区使用情况，并采用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分段存储管理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的方式进行内存管理，通过设置全局段描述符表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GDT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和局部段描述符表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LDT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，将内核程序和不同的用户程序分配在具有不同权限的内存段中，以进行内存的管理。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9321BCF9-E2D6-9757-DCED-9A12CAD4014E}"/>
                </a:ext>
              </a:extLst>
            </p:cNvPr>
            <p:cNvSpPr txBox="1"/>
            <p:nvPr/>
          </p:nvSpPr>
          <p:spPr>
            <a:xfrm>
              <a:off x="9641178" y="5004298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内存管理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8F53672A-D445-2157-D875-3022CF4F4F02}"/>
              </a:ext>
            </a:extLst>
          </p:cNvPr>
          <p:cNvSpPr txBox="1"/>
          <p:nvPr/>
        </p:nvSpPr>
        <p:spPr>
          <a:xfrm>
            <a:off x="8958834" y="6513386"/>
            <a:ext cx="1890731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zh-CN" altLang="en-US" sz="2428" b="1" spc="27" dirty="0">
                <a:solidFill>
                  <a:srgbClr val="003778"/>
                </a:solidFill>
                <a:ea typeface="Arial Bold"/>
              </a:rPr>
              <a:t>设备管理</a:t>
            </a:r>
            <a:endParaRPr lang="en-US" sz="2428" b="1" spc="27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19F9A468-E388-6D5F-6BF1-FB2B44CB34B2}"/>
              </a:ext>
            </a:extLst>
          </p:cNvPr>
          <p:cNvSpPr txBox="1"/>
          <p:nvPr/>
        </p:nvSpPr>
        <p:spPr>
          <a:xfrm>
            <a:off x="8744943" y="6990686"/>
            <a:ext cx="7330570" cy="73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2749" lvl="1" algn="l">
              <a:lnSpc>
                <a:spcPts val="3005"/>
              </a:lnSpc>
            </a:pPr>
            <a:r>
              <a:rPr lang="en-US" altLang="zh-CN" sz="1878" spc="20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通过数个简单的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.c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代码文件，分别与键盘、屏幕等设备控制器进行直接通信，实现设备的驱动和管理功能。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4C7DE38-D076-FBB9-7D1E-A06AC43B3AFB}"/>
              </a:ext>
            </a:extLst>
          </p:cNvPr>
          <p:cNvGrpSpPr/>
          <p:nvPr/>
        </p:nvGrpSpPr>
        <p:grpSpPr>
          <a:xfrm>
            <a:off x="8796790" y="7905522"/>
            <a:ext cx="9067800" cy="784375"/>
            <a:chOff x="7467600" y="8262581"/>
            <a:chExt cx="9067800" cy="784375"/>
          </a:xfrm>
        </p:grpSpPr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A176FA83-E971-6F08-BACC-B1D67EDFF3C6}"/>
                </a:ext>
              </a:extLst>
            </p:cNvPr>
            <p:cNvSpPr txBox="1"/>
            <p:nvPr/>
          </p:nvSpPr>
          <p:spPr>
            <a:xfrm>
              <a:off x="7637740" y="8262581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文件管理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8B470522-A426-818B-B38E-9B6F67CC4A2F}"/>
                </a:ext>
              </a:extLst>
            </p:cNvPr>
            <p:cNvSpPr txBox="1"/>
            <p:nvPr/>
          </p:nvSpPr>
          <p:spPr>
            <a:xfrm>
              <a:off x="7467600" y="8701605"/>
              <a:ext cx="9067800" cy="345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使用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FAT12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文件系统进行文件管理，目前仅支持文件系统中的文件读取操作。</a:t>
              </a:r>
            </a:p>
          </p:txBody>
        </p:sp>
      </p:grpSp>
      <p:sp>
        <p:nvSpPr>
          <p:cNvPr id="54" name="AutoShape 35">
            <a:extLst>
              <a:ext uri="{FF2B5EF4-FFF2-40B4-BE49-F238E27FC236}">
                <a16:creationId xmlns:a16="http://schemas.microsoft.com/office/drawing/2014/main" id="{1BEE153A-B8E5-4129-D492-83764F84BEB8}"/>
              </a:ext>
            </a:extLst>
          </p:cNvPr>
          <p:cNvSpPr/>
          <p:nvPr/>
        </p:nvSpPr>
        <p:spPr>
          <a:xfrm flipH="1">
            <a:off x="8333716" y="1561504"/>
            <a:ext cx="27368" cy="7387568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0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4E8212-BF22-4917-3ADD-F1BCEE083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75" y="1746235"/>
            <a:ext cx="16406657" cy="545434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2138979" y="7308303"/>
            <a:ext cx="14473247" cy="73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创建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磁盘映像后，使用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QEMU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模拟器即可运行操作系统。</a:t>
            </a:r>
            <a:endParaRPr lang="en-US" sz="36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总体开发路线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5892036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模块架构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406587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8916" y="947666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2000" y="15734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6200" y="1556388"/>
            <a:ext cx="8793912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内核由 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14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个功能模块组成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其分别负责各个独立功能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</a:p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共同组成 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的核心内核程序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DA4B3CC-4F5B-5A97-1929-07F6E4607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94" y="2968903"/>
            <a:ext cx="11197671" cy="6065405"/>
          </a:xfrm>
          <a:prstGeom prst="rect">
            <a:avLst/>
          </a:prstGeom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6064858C-9324-FC27-F119-98FFC71E4C17}"/>
              </a:ext>
            </a:extLst>
          </p:cNvPr>
          <p:cNvSpPr txBox="1"/>
          <p:nvPr/>
        </p:nvSpPr>
        <p:spPr>
          <a:xfrm>
            <a:off x="11092788" y="2914898"/>
            <a:ext cx="7362480" cy="592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ipl10.nas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操作系统引导扇区程序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初始化硬件并加载操作系统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-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内核启动代码，负责检测硬件，初始化运行环境等。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naskfunc.nas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定义了内核程序需要的汇编语言函数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C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语言编写的内核主程序。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命令行终端的相关功能实现，向用户提供命令接口。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dsctbl.c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用于管理各种描述表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如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fifo.c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先入先出型缓冲区。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对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FAT12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文件系统进行操作与管理。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int.c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，实现中断服务程序。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keyboard.c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驱动键盘，与键盘设备控制器进行通信。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memory.c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内存管理部分代码。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mtask.c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进程管理，使用多级优先队列，采用时间片轮转方式。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timer.c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时钟管理、初始化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，分配计时器等。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graphic.c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驱动屏幕，进行图形绘制的相关代码实现。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window.c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在屏幕上绘制应用窗口的相关代码。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26" name="Group 37">
            <a:extLst>
              <a:ext uri="{FF2B5EF4-FFF2-40B4-BE49-F238E27FC236}">
                <a16:creationId xmlns:a16="http://schemas.microsoft.com/office/drawing/2014/main" id="{97299412-0FDF-DA23-0832-E0AC111EDE0B}"/>
              </a:ext>
            </a:extLst>
          </p:cNvPr>
          <p:cNvGrpSpPr/>
          <p:nvPr/>
        </p:nvGrpSpPr>
        <p:grpSpPr>
          <a:xfrm>
            <a:off x="9555912" y="2519062"/>
            <a:ext cx="8668308" cy="51827"/>
            <a:chOff x="0" y="0"/>
            <a:chExt cx="8550000" cy="51120"/>
          </a:xfrm>
        </p:grpSpPr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DFCBA762-6B71-2527-882B-36963B9EB6A6}"/>
                </a:ext>
              </a:extLst>
            </p:cNvPr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DD6A43A4-8B8A-8FAD-EB5B-0D095CAD8761}"/>
              </a:ext>
            </a:extLst>
          </p:cNvPr>
          <p:cNvGrpSpPr/>
          <p:nvPr/>
        </p:nvGrpSpPr>
        <p:grpSpPr>
          <a:xfrm>
            <a:off x="10034894" y="1788589"/>
            <a:ext cx="1752600" cy="621273"/>
            <a:chOff x="0" y="-38100"/>
            <a:chExt cx="2936880" cy="98418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47A1724-E746-FB05-65E4-06F7A3EC3FE2}"/>
                </a:ext>
              </a:extLst>
            </p:cNvPr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C223C1A7-B067-4860-2220-F1A01E06FF5D}"/>
                </a:ext>
              </a:extLst>
            </p:cNvPr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功能模块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34" name="TextBox 31">
            <a:extLst>
              <a:ext uri="{FF2B5EF4-FFF2-40B4-BE49-F238E27FC236}">
                <a16:creationId xmlns:a16="http://schemas.microsoft.com/office/drawing/2014/main" id="{49809AD1-0E21-439C-762C-D3A0AE02772F}"/>
              </a:ext>
            </a:extLst>
          </p:cNvPr>
          <p:cNvSpPr txBox="1"/>
          <p:nvPr/>
        </p:nvSpPr>
        <p:spPr>
          <a:xfrm>
            <a:off x="11787494" y="1719203"/>
            <a:ext cx="11029164" cy="73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每个功能模块为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C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语言源代码文件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或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000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汇编语言文件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7905092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1019</Words>
  <Application>Microsoft Office PowerPoint</Application>
  <PresentationFormat>自定义</PresentationFormat>
  <Paragraphs>118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Arimo</vt:lpstr>
      <vt:lpstr>Arial Bold</vt:lpstr>
      <vt:lpstr>Arial</vt:lpstr>
      <vt:lpstr>Calibri</vt:lpstr>
      <vt:lpstr>Evolventa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追风逐浪、砥砺创新</dc:title>
  <dc:creator>Tochus Nickname</dc:creator>
  <cp:lastModifiedBy>Tochus Nickname</cp:lastModifiedBy>
  <cp:revision>24</cp:revision>
  <dcterms:created xsi:type="dcterms:W3CDTF">2006-08-16T00:00:00Z</dcterms:created>
  <dcterms:modified xsi:type="dcterms:W3CDTF">2024-06-04T09:21:45Z</dcterms:modified>
  <dc:identifier>DAGEz565EK0</dc:identifier>
</cp:coreProperties>
</file>